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50.png" ContentType="image/png"/>
  <Override PartName="/ppt/media/image1.png" ContentType="image/png"/>
  <Override PartName="/ppt/media/image58.png" ContentType="image/png"/>
  <Override PartName="/ppt/media/image8.jpeg" ContentType="image/jpeg"/>
  <Override PartName="/ppt/media/image36.png" ContentType="image/png"/>
  <Override PartName="/ppt/media/image13.jpeg" ContentType="image/jpeg"/>
  <Override PartName="/ppt/media/image51.png" ContentType="image/png"/>
  <Override PartName="/ppt/media/image2.png" ContentType="image/png"/>
  <Override PartName="/ppt/media/image16.png" ContentType="image/png"/>
  <Override PartName="/ppt/media/image6.jpeg" ContentType="image/jpeg"/>
  <Override PartName="/ppt/media/image38.png" ContentType="image/png"/>
  <Override PartName="/ppt/media/image3.png" ContentType="image/png"/>
  <Override PartName="/ppt/media/image19.jpeg" ContentType="image/jpeg"/>
  <Override PartName="/ppt/media/image30.png" ContentType="image/png"/>
  <Override PartName="/ppt/media/image52.png" ContentType="image/png"/>
  <Override PartName="/ppt/media/image10.jpeg" ContentType="image/jpeg"/>
  <Override PartName="/ppt/media/image5.jpeg" ContentType="image/jpeg"/>
  <Override PartName="/ppt/media/image28.png" ContentType="image/png"/>
  <Override PartName="/ppt/media/image54.jpeg" ContentType="image/jpeg"/>
  <Override PartName="/ppt/media/image4.png" ContentType="image/png"/>
  <Override PartName="/ppt/media/image31.png" ContentType="image/png"/>
  <Override PartName="/ppt/media/image7.png" ContentType="image/png"/>
  <Override PartName="/ppt/media/image15.jpeg" ContentType="image/jpeg"/>
  <Override PartName="/ppt/media/image34.png" ContentType="image/png"/>
  <Override PartName="/ppt/media/image56.png" ContentType="image/png"/>
  <Override PartName="/ppt/media/image68.png" ContentType="image/png"/>
  <Override PartName="/ppt/media/image9.jpeg" ContentType="image/jpeg"/>
  <Override PartName="/ppt/media/image14.jpeg" ContentType="image/jpeg"/>
  <Override PartName="/ppt/media/image11.png" ContentType="image/png"/>
  <Override PartName="/ppt/media/image33.png" ContentType="image/png"/>
  <Override PartName="/ppt/media/image55.png" ContentType="image/png"/>
  <Override PartName="/ppt/media/image12.jpeg" ContentType="image/jpeg"/>
  <Override PartName="/ppt/media/image17.png" ContentType="image/png"/>
  <Override PartName="/ppt/media/image39.png" ContentType="image/png"/>
  <Override PartName="/ppt/media/image43.jpeg" ContentType="image/jpeg"/>
  <Override PartName="/ppt/media/image18.jpeg" ContentType="image/jpeg"/>
  <Override PartName="/ppt/media/image20.jpeg" ContentType="image/jpeg"/>
  <Override PartName="/ppt/media/image29.png" ContentType="image/png"/>
  <Override PartName="/ppt/media/image42.jpeg" ContentType="image/jpeg"/>
  <Override PartName="/ppt/media/image64.jpeg" ContentType="image/jpeg"/>
  <Override PartName="/ppt/media/image21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26.jpeg" ContentType="image/jpeg"/>
  <Override PartName="/ppt/media/image48.jpeg" ContentType="image/jpeg"/>
  <Override PartName="/ppt/media/image24.jpeg" ContentType="image/jpeg"/>
  <Override PartName="/ppt/media/image46.jpeg" ContentType="image/jpeg"/>
  <Override PartName="/ppt/media/image47.png" ContentType="image/png"/>
  <Override PartName="/ppt/media/image25.jpeg" ContentType="image/jpeg"/>
  <Override PartName="/ppt/media/image35.png" ContentType="image/png"/>
  <Override PartName="/ppt/media/image57.png" ContentType="image/png"/>
  <Override PartName="/ppt/media/image27.png" ContentType="image/png"/>
  <Override PartName="/ppt/media/image49.png" ContentType="image/png"/>
  <Override PartName="/ppt/media/image32.png" ContentType="image/png"/>
  <Override PartName="/ppt/media/image37.png" ContentType="image/png"/>
  <Override PartName="/ppt/media/image45.jpeg" ContentType="image/jpeg"/>
  <Override PartName="/ppt/media/image5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53.jpeg" ContentType="image/jpeg"/>
  <Override PartName="/ppt/media/image60.png" ContentType="image/png"/>
  <Override PartName="/ppt/media/image61.png" ContentType="image/png"/>
  <Override PartName="/ppt/media/image63.jpeg" ContentType="image/jpeg"/>
  <Override PartName="/ppt/media/image65.jpeg" ContentType="image/jpeg"/>
  <Override PartName="/ppt/media/image66.gif" ContentType="image/gif"/>
  <Override PartName="/ppt/media/image67.png" ContentType="image/png"/>
  <Override PartName="/ppt/media/image69.png" ContentType="image/png"/>
  <Override PartName="/ppt/media/image70.jpeg" ContentType="image/jpe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6AA0895-7A4A-4519-9DA3-DA5C6BE48A8C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6F7C60-2459-4CCA-871E-5375AD36657E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82F4C7C-0F83-4AA4-AFA1-D91E870A2815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0DF7D05-FC4C-46C6-AA3A-36D4DE9D5F94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4A60FD9-EF2E-4995-9225-F5B72BBB77EF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914400" y="2129760"/>
            <a:ext cx="10364760" cy="681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56AB90F-1308-45A3-BF08-C619812F0281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A22B33D-8001-460C-9A7E-3E7C6BECCDA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DE6E495-0001-4ECF-907E-2D01222F910E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076781D-8ACF-4AE7-BBBF-D0B5BE0CB7B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6B74D7-9AC1-4BE3-AB73-72EC2D542713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4FD2761-A29B-44F4-AD2A-1D11FDBC8567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4285F41-DE8A-4573-9F58-CFFD73A10715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CC9065-5A99-4F69-A87E-DCD5CEE89055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F34AE2-7BAC-4776-9B9A-7F548B64F532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DEFBE3-4C1C-4259-866C-89F685864166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67E6C4-E522-4BA0-8FB4-939F1D545E56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3227AB-F7E6-4B44-9C2C-630D964227D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914400" y="2129760"/>
            <a:ext cx="10364760" cy="681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2C2A1E-A5F2-41FE-9F12-A3DE6DC9A888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C16791-521A-4922-8E53-67B9293C9BEE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959AA0-5868-4CDE-B58D-A6BFCAA9D53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BAC610-B867-4609-ACF3-1451EBE87386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5527D4-CD3D-477D-A34B-6D8D5A64A44E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C48626-3BC0-4022-AA38-36A95F4268C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28A486-418F-4822-93E4-BCEF124FF0C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2129760"/>
            <a:ext cx="10364760" cy="681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360" y="226080"/>
            <a:ext cx="9070560" cy="94572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 Rounded MT Bold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360" y="132660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aixaTexto1"/>
          <p:cNvSpPr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90000" rIns="90000" tIns="47160" bIns="4716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Clique para editar o estilo do título mestre</a:t>
            </a:r>
            <a:endParaRPr b="0" lang="pt-BR" sz="44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1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90000" rIns="90000" tIns="47160" bIns="47160" anchor="ctr">
            <a:noAutofit/>
          </a:bodyPr>
          <a:p>
            <a:pPr indent="0">
              <a:buNone/>
            </a:pP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aixaTexto1"/>
          <p:cNvSpPr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90000" rIns="90000" tIns="47160" bIns="47160" anchor="ctr">
            <a:noAutofit/>
          </a:bodyPr>
          <a:p>
            <a:pPr indent="0">
              <a:buNone/>
            </a:pP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 Rounded MT Bold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6.jpeg"/><Relationship Id="rId3" Type="http://schemas.openxmlformats.org/officeDocument/2006/relationships/image" Target="../media/image47.png"/><Relationship Id="rId4" Type="http://schemas.openxmlformats.org/officeDocument/2006/relationships/image" Target="../media/image48.jpe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jpeg"/><Relationship Id="rId10" Type="http://schemas.openxmlformats.org/officeDocument/2006/relationships/image" Target="../media/image54.jpe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jpeg"/><Relationship Id="rId20" Type="http://schemas.openxmlformats.org/officeDocument/2006/relationships/image" Target="../media/image64.jpeg"/><Relationship Id="rId21" Type="http://schemas.openxmlformats.org/officeDocument/2006/relationships/image" Target="../media/image65.jpeg"/><Relationship Id="rId22" Type="http://schemas.openxmlformats.org/officeDocument/2006/relationships/image" Target="../media/image44.png"/><Relationship Id="rId23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6.gif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slideLayout" Target="../slideLayouts/slideLayout1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9.png"/><Relationship Id="rId3" Type="http://schemas.openxmlformats.org/officeDocument/2006/relationships/image" Target="../media/image70.jpeg"/><Relationship Id="rId4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jpeg"/><Relationship Id="rId10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1" descr=""/>
          <p:cNvPicPr/>
          <p:nvPr/>
        </p:nvPicPr>
        <p:blipFill>
          <a:blip r:embed="rId1"/>
          <a:srcRect l="0" t="0" r="0" b="7232"/>
          <a:stretch/>
        </p:blipFill>
        <p:spPr>
          <a:xfrm>
            <a:off x="720" y="1440"/>
            <a:ext cx="10078200" cy="5258160"/>
          </a:xfrm>
          <a:prstGeom prst="rect">
            <a:avLst/>
          </a:prstGeom>
          <a:ln w="0">
            <a:noFill/>
          </a:ln>
        </p:spPr>
      </p:pic>
      <p:sp>
        <p:nvSpPr>
          <p:cNvPr id="119" name="CustomShape 7"/>
          <p:cNvSpPr/>
          <p:nvPr/>
        </p:nvSpPr>
        <p:spPr>
          <a:xfrm>
            <a:off x="358920" y="647640"/>
            <a:ext cx="73904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COMPUTAÇÃO APLICADA AO PROJETO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CustomShape 9"/>
          <p:cNvSpPr/>
          <p:nvPr/>
        </p:nvSpPr>
        <p:spPr>
          <a:xfrm>
            <a:off x="334800" y="1438920"/>
            <a:ext cx="7414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 cap="all">
                <a:solidFill>
                  <a:srgbClr val="2a9d8f"/>
                </a:solidFill>
                <a:latin typeface="Arial Rounded MT Bold"/>
                <a:ea typeface="DejaVu Sans"/>
              </a:rPr>
              <a:t>fERNANDO rIBEIRO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 cap="all">
                <a:solidFill>
                  <a:srgbClr val="2a9d8f"/>
                </a:solidFill>
                <a:latin typeface="Arial Rounded MT Bold"/>
                <a:ea typeface="DejaVu Sans"/>
              </a:rPr>
              <a:t>Leonardo Prazeres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 cap="all">
                <a:solidFill>
                  <a:srgbClr val="2a9d8f"/>
                </a:solidFill>
                <a:latin typeface="Arial Rounded MT Bold"/>
                <a:ea typeface="DejaVu Sans"/>
              </a:rPr>
              <a:t>Gabriela Linhares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m1" descr=""/>
          <p:cNvPicPr/>
          <p:nvPr/>
        </p:nvPicPr>
        <p:blipFill>
          <a:blip r:embed="rId1"/>
          <a:srcRect l="22280" t="21641" r="11559" b="40260"/>
          <a:stretch/>
        </p:blipFill>
        <p:spPr>
          <a:xfrm>
            <a:off x="358920" y="1434960"/>
            <a:ext cx="5425200" cy="4017960"/>
          </a:xfrm>
          <a:prstGeom prst="rect">
            <a:avLst/>
          </a:prstGeom>
          <a:ln w="0">
            <a:noFill/>
          </a:ln>
        </p:spPr>
      </p:pic>
      <p:pic>
        <p:nvPicPr>
          <p:cNvPr id="197" name="Imagem2" descr=""/>
          <p:cNvPicPr/>
          <p:nvPr/>
        </p:nvPicPr>
        <p:blipFill>
          <a:blip r:embed="rId2"/>
          <a:srcRect l="0" t="0" r="0" b="7010"/>
          <a:stretch/>
        </p:blipFill>
        <p:spPr>
          <a:xfrm>
            <a:off x="720" y="1440"/>
            <a:ext cx="10078200" cy="5270760"/>
          </a:xfrm>
          <a:prstGeom prst="rect">
            <a:avLst/>
          </a:prstGeom>
          <a:ln w="0">
            <a:noFill/>
          </a:ln>
        </p:spPr>
      </p:pic>
      <p:sp>
        <p:nvSpPr>
          <p:cNvPr id="198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STINY, MITCHELL - THE PALADIAN GRAMMAR 1978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m1" descr=""/>
          <p:cNvPicPr/>
          <p:nvPr/>
        </p:nvPicPr>
        <p:blipFill>
          <a:blip r:embed="rId1"/>
          <a:stretch/>
        </p:blipFill>
        <p:spPr>
          <a:xfrm>
            <a:off x="270360" y="3513600"/>
            <a:ext cx="4281480" cy="1931400"/>
          </a:xfrm>
          <a:prstGeom prst="rect">
            <a:avLst/>
          </a:prstGeom>
          <a:ln w="0">
            <a:noFill/>
          </a:ln>
        </p:spPr>
      </p:pic>
      <p:pic>
        <p:nvPicPr>
          <p:cNvPr id="200" name="Imagem2" descr=""/>
          <p:cNvPicPr/>
          <p:nvPr/>
        </p:nvPicPr>
        <p:blipFill>
          <a:blip r:embed="rId2"/>
          <a:stretch/>
        </p:blipFill>
        <p:spPr>
          <a:xfrm>
            <a:off x="276840" y="1451520"/>
            <a:ext cx="4314960" cy="2015640"/>
          </a:xfrm>
          <a:prstGeom prst="rect">
            <a:avLst/>
          </a:prstGeom>
          <a:ln w="0">
            <a:noFill/>
          </a:ln>
        </p:spPr>
      </p:pic>
      <p:pic>
        <p:nvPicPr>
          <p:cNvPr id="201" name="Imagem4" descr=""/>
          <p:cNvPicPr/>
          <p:nvPr/>
        </p:nvPicPr>
        <p:blipFill>
          <a:blip r:embed="rId3"/>
          <a:stretch/>
        </p:blipFill>
        <p:spPr>
          <a:xfrm>
            <a:off x="4664160" y="2931120"/>
            <a:ext cx="1697760" cy="2521800"/>
          </a:xfrm>
          <a:prstGeom prst="rect">
            <a:avLst/>
          </a:prstGeom>
          <a:ln w="0">
            <a:noFill/>
          </a:ln>
        </p:spPr>
      </p:pic>
      <p:pic>
        <p:nvPicPr>
          <p:cNvPr id="202" name="Imagem3" descr=""/>
          <p:cNvPicPr/>
          <p:nvPr/>
        </p:nvPicPr>
        <p:blipFill>
          <a:blip r:embed="rId4"/>
          <a:stretch/>
        </p:blipFill>
        <p:spPr>
          <a:xfrm>
            <a:off x="4650840" y="178920"/>
            <a:ext cx="5410440" cy="2656440"/>
          </a:xfrm>
          <a:prstGeom prst="rect">
            <a:avLst/>
          </a:prstGeom>
          <a:ln w="0">
            <a:noFill/>
          </a:ln>
        </p:spPr>
      </p:pic>
      <p:pic>
        <p:nvPicPr>
          <p:cNvPr id="203" name="Imagem5" descr=""/>
          <p:cNvPicPr/>
          <p:nvPr/>
        </p:nvPicPr>
        <p:blipFill>
          <a:blip r:embed="rId5"/>
          <a:srcRect l="0" t="0" r="0" b="7010"/>
          <a:stretch/>
        </p:blipFill>
        <p:spPr>
          <a:xfrm>
            <a:off x="720" y="1440"/>
            <a:ext cx="10078200" cy="5270760"/>
          </a:xfrm>
          <a:prstGeom prst="rect">
            <a:avLst/>
          </a:prstGeom>
          <a:ln w="0">
            <a:noFill/>
          </a:ln>
        </p:spPr>
      </p:pic>
      <p:sp>
        <p:nvSpPr>
          <p:cNvPr id="204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TRON 1982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m1" descr=""/>
          <p:cNvPicPr/>
          <p:nvPr/>
        </p:nvPicPr>
        <p:blipFill>
          <a:blip r:embed="rId1"/>
          <a:srcRect l="4109" t="32300" r="0" b="21589"/>
          <a:stretch/>
        </p:blipFill>
        <p:spPr>
          <a:xfrm rot="10800000">
            <a:off x="363600" y="1363320"/>
            <a:ext cx="5520240" cy="3731040"/>
          </a:xfrm>
          <a:prstGeom prst="rect">
            <a:avLst/>
          </a:prstGeom>
          <a:ln w="0">
            <a:noFill/>
          </a:ln>
        </p:spPr>
      </p:pic>
      <p:pic>
        <p:nvPicPr>
          <p:cNvPr id="206" name="Imagem2" descr=""/>
          <p:cNvPicPr/>
          <p:nvPr/>
        </p:nvPicPr>
        <p:blipFill>
          <a:blip r:embed="rId2"/>
          <a:srcRect l="0" t="40200" r="24280" b="4850"/>
          <a:stretch/>
        </p:blipFill>
        <p:spPr>
          <a:xfrm>
            <a:off x="6386040" y="1291680"/>
            <a:ext cx="3575880" cy="3879000"/>
          </a:xfrm>
          <a:prstGeom prst="rect">
            <a:avLst/>
          </a:prstGeom>
          <a:ln w="0">
            <a:noFill/>
          </a:ln>
        </p:spPr>
      </p:pic>
      <p:pic>
        <p:nvPicPr>
          <p:cNvPr id="207" name="Imagem3" descr=""/>
          <p:cNvPicPr/>
          <p:nvPr/>
        </p:nvPicPr>
        <p:blipFill>
          <a:blip r:embed="rId3"/>
          <a:srcRect l="0" t="0" r="0" b="8138"/>
          <a:stretch/>
        </p:blipFill>
        <p:spPr>
          <a:xfrm>
            <a:off x="720" y="1440"/>
            <a:ext cx="10078200" cy="5206680"/>
          </a:xfrm>
          <a:prstGeom prst="rect">
            <a:avLst/>
          </a:prstGeom>
          <a:ln w="0">
            <a:noFill/>
          </a:ln>
        </p:spPr>
      </p:pic>
      <p:sp>
        <p:nvSpPr>
          <p:cNvPr id="208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CASA GUARDIOLA - PETER EISENMAN - 1988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Imagem2" descr=""/>
          <p:cNvPicPr/>
          <p:nvPr/>
        </p:nvPicPr>
        <p:blipFill>
          <a:blip r:embed="rId1"/>
          <a:stretch/>
        </p:blipFill>
        <p:spPr>
          <a:xfrm>
            <a:off x="-6840" y="1865520"/>
            <a:ext cx="5540040" cy="2867760"/>
          </a:xfrm>
          <a:prstGeom prst="rect">
            <a:avLst/>
          </a:prstGeom>
          <a:ln w="0">
            <a:noFill/>
          </a:ln>
        </p:spPr>
      </p:pic>
      <p:pic>
        <p:nvPicPr>
          <p:cNvPr id="211" name="Imagem1" descr=""/>
          <p:cNvPicPr/>
          <p:nvPr/>
        </p:nvPicPr>
        <p:blipFill>
          <a:blip r:embed="rId2"/>
          <a:srcRect l="11371" t="9239" r="11360" b="0"/>
          <a:stretch/>
        </p:blipFill>
        <p:spPr>
          <a:xfrm>
            <a:off x="5525280" y="1865520"/>
            <a:ext cx="4471920" cy="2878200"/>
          </a:xfrm>
          <a:prstGeom prst="rect">
            <a:avLst/>
          </a:prstGeom>
          <a:ln w="0">
            <a:noFill/>
          </a:ln>
        </p:spPr>
      </p:pic>
      <p:pic>
        <p:nvPicPr>
          <p:cNvPr id="212" name="Imagem3" descr=""/>
          <p:cNvPicPr/>
          <p:nvPr/>
        </p:nvPicPr>
        <p:blipFill>
          <a:blip r:embed="rId3"/>
          <a:srcRect l="0" t="0" r="0" b="7688"/>
          <a:stretch/>
        </p:blipFill>
        <p:spPr>
          <a:xfrm>
            <a:off x="720" y="1440"/>
            <a:ext cx="10078200" cy="5231880"/>
          </a:xfrm>
          <a:prstGeom prst="rect">
            <a:avLst/>
          </a:prstGeom>
          <a:ln w="0">
            <a:noFill/>
          </a:ln>
        </p:spPr>
      </p:pic>
      <p:sp>
        <p:nvSpPr>
          <p:cNvPr id="213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MODELO GEOMÉTRICO DIGITAL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Imagem3" descr=""/>
          <p:cNvPicPr/>
          <p:nvPr/>
        </p:nvPicPr>
        <p:blipFill>
          <a:blip r:embed="rId1"/>
          <a:srcRect l="0" t="0" r="0" b="7688"/>
          <a:stretch/>
        </p:blipFill>
        <p:spPr>
          <a:xfrm>
            <a:off x="720" y="1440"/>
            <a:ext cx="10078200" cy="5231880"/>
          </a:xfrm>
          <a:prstGeom prst="rect">
            <a:avLst/>
          </a:prstGeom>
          <a:ln w="0">
            <a:noFill/>
          </a:ln>
        </p:spPr>
      </p:pic>
      <p:sp>
        <p:nvSpPr>
          <p:cNvPr id="216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CURVA DE MACLEAMY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Imagem1" descr=""/>
          <p:cNvPicPr/>
          <p:nvPr/>
        </p:nvPicPr>
        <p:blipFill>
          <a:blip r:embed="rId2"/>
          <a:stretch/>
        </p:blipFill>
        <p:spPr>
          <a:xfrm>
            <a:off x="3157200" y="1281960"/>
            <a:ext cx="5377320" cy="42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Imagem3" descr=""/>
          <p:cNvPicPr/>
          <p:nvPr/>
        </p:nvPicPr>
        <p:blipFill>
          <a:blip r:embed="rId1"/>
          <a:srcRect l="0" t="0" r="0" b="6321"/>
          <a:stretch/>
        </p:blipFill>
        <p:spPr>
          <a:xfrm>
            <a:off x="720" y="1440"/>
            <a:ext cx="10078200" cy="5309640"/>
          </a:xfrm>
          <a:prstGeom prst="rect">
            <a:avLst/>
          </a:prstGeom>
          <a:ln w="0">
            <a:noFill/>
          </a:ln>
        </p:spPr>
      </p:pic>
      <p:sp>
        <p:nvSpPr>
          <p:cNvPr id="220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PYTHON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Retângulo3"/>
          <p:cNvSpPr/>
          <p:nvPr/>
        </p:nvSpPr>
        <p:spPr>
          <a:xfrm>
            <a:off x="286560" y="1434960"/>
            <a:ext cx="6888600" cy="32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Linguagem de programação interpretada, multi-paradigma, multi-plataforma, orientada a objetos, imperativa, funcional, procedural, reflectiva e de código aberto.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Criada em 1989/1991 por  Guido van Rossum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264653"/>
                </a:solidFill>
                <a:latin typeface="Arial"/>
                <a:ea typeface="DejaVu Sans"/>
              </a:rPr>
              <a:t>“</a:t>
            </a:r>
            <a:r>
              <a:rPr b="0" lang="pt-BR" sz="1400" spc="-1" strike="noStrike">
                <a:solidFill>
                  <a:srgbClr val="264653"/>
                </a:solidFill>
                <a:latin typeface="Arial"/>
                <a:ea typeface="DejaVu Sans"/>
              </a:rPr>
              <a:t>I was looking for a "hobby" programming project that would keep me occupied during the week around Christmas. My office (a government-run research lab in Amsterdam) would be closed, but I had a home computer, and not much else on my hands. I decided to write an interpreter for the new scripting language I had been thinking about lately: a descendant of ABC that would appeal to Unix/C hackers. I chose Python as a working title for the project, being in a slightly irreverent mood (and a big fan of Monty Python's Flying Circus). “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264653"/>
                </a:solidFill>
                <a:latin typeface="Arial"/>
                <a:ea typeface="DejaVu Sans"/>
              </a:rPr>
              <a:t>Guido van Rossum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Imagem1" descr=""/>
          <p:cNvPicPr/>
          <p:nvPr/>
        </p:nvPicPr>
        <p:blipFill>
          <a:blip r:embed="rId2"/>
          <a:stretch/>
        </p:blipFill>
        <p:spPr>
          <a:xfrm>
            <a:off x="7390800" y="3832920"/>
            <a:ext cx="2367720" cy="1248840"/>
          </a:xfrm>
          <a:prstGeom prst="rect">
            <a:avLst/>
          </a:prstGeom>
          <a:ln w="0">
            <a:noFill/>
          </a:ln>
        </p:spPr>
      </p:pic>
      <p:pic>
        <p:nvPicPr>
          <p:cNvPr id="223" name="Imagem2" descr=""/>
          <p:cNvPicPr/>
          <p:nvPr/>
        </p:nvPicPr>
        <p:blipFill>
          <a:blip r:embed="rId3"/>
          <a:stretch/>
        </p:blipFill>
        <p:spPr>
          <a:xfrm>
            <a:off x="7440840" y="1913760"/>
            <a:ext cx="2244960" cy="1742760"/>
          </a:xfrm>
          <a:prstGeom prst="rect">
            <a:avLst/>
          </a:prstGeom>
          <a:ln w="0">
            <a:noFill/>
          </a:ln>
        </p:spPr>
      </p:pic>
      <p:pic>
        <p:nvPicPr>
          <p:cNvPr id="224" name="Imagem4" descr=""/>
          <p:cNvPicPr/>
          <p:nvPr/>
        </p:nvPicPr>
        <p:blipFill>
          <a:blip r:embed="rId4"/>
          <a:stretch/>
        </p:blipFill>
        <p:spPr>
          <a:xfrm>
            <a:off x="7821360" y="240120"/>
            <a:ext cx="1506600" cy="150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Imagem3" descr=""/>
          <p:cNvPicPr/>
          <p:nvPr/>
        </p:nvPicPr>
        <p:blipFill>
          <a:blip r:embed="rId1"/>
          <a:srcRect l="0" t="0" r="0" b="7910"/>
          <a:stretch/>
        </p:blipFill>
        <p:spPr>
          <a:xfrm>
            <a:off x="720" y="1440"/>
            <a:ext cx="10078200" cy="5219280"/>
          </a:xfrm>
          <a:prstGeom prst="rect">
            <a:avLst/>
          </a:prstGeom>
          <a:ln w="0">
            <a:noFill/>
          </a:ln>
        </p:spPr>
      </p:pic>
      <p:sp>
        <p:nvSpPr>
          <p:cNvPr id="227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PYTHON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Retângulo3"/>
          <p:cNvSpPr/>
          <p:nvPr/>
        </p:nvSpPr>
        <p:spPr>
          <a:xfrm>
            <a:off x="578520" y="1506960"/>
            <a:ext cx="4461840" cy="27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“ </a:t>
            </a: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O conjunto de peças de xadrez Bauhaus de Josef Hartwig é um exemplo de design excelente: bonito, simples e claro. Guido von Rossum, filho de um arquiteto e irmão de um designer de fontes premiado, criou uma obra-prima do design de linguagens. Adoro ensinar Python porque ela é bonita, simples e clara.”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Luciano Ramalho. Python Fluente 2016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Imagem1" descr=""/>
          <p:cNvPicPr/>
          <p:nvPr/>
        </p:nvPicPr>
        <p:blipFill>
          <a:blip r:embed="rId2"/>
          <a:stretch/>
        </p:blipFill>
        <p:spPr>
          <a:xfrm>
            <a:off x="5231880" y="1434960"/>
            <a:ext cx="4421880" cy="332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Imagem3" descr=""/>
          <p:cNvPicPr/>
          <p:nvPr/>
        </p:nvPicPr>
        <p:blipFill>
          <a:blip r:embed="rId1"/>
          <a:srcRect l="0" t="0" r="0" b="7010"/>
          <a:stretch/>
        </p:blipFill>
        <p:spPr>
          <a:xfrm>
            <a:off x="720" y="1440"/>
            <a:ext cx="10078200" cy="5270760"/>
          </a:xfrm>
          <a:prstGeom prst="rect">
            <a:avLst/>
          </a:prstGeom>
          <a:ln w="0">
            <a:noFill/>
          </a:ln>
        </p:spPr>
      </p:pic>
      <p:sp>
        <p:nvSpPr>
          <p:cNvPr id="232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APIs PYTHON PARA ARQUITETOS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Imagem1" descr=""/>
          <p:cNvPicPr/>
          <p:nvPr/>
        </p:nvPicPr>
        <p:blipFill>
          <a:blip r:embed="rId2"/>
          <a:stretch/>
        </p:blipFill>
        <p:spPr>
          <a:xfrm>
            <a:off x="393120" y="1456560"/>
            <a:ext cx="1185120" cy="1046160"/>
          </a:xfrm>
          <a:prstGeom prst="rect">
            <a:avLst/>
          </a:prstGeom>
          <a:ln w="0">
            <a:noFill/>
          </a:ln>
        </p:spPr>
      </p:pic>
      <p:pic>
        <p:nvPicPr>
          <p:cNvPr id="234" name="Imagem2" descr=""/>
          <p:cNvPicPr/>
          <p:nvPr/>
        </p:nvPicPr>
        <p:blipFill>
          <a:blip r:embed="rId3"/>
          <a:stretch/>
        </p:blipFill>
        <p:spPr>
          <a:xfrm>
            <a:off x="1816560" y="1426680"/>
            <a:ext cx="981360" cy="981360"/>
          </a:xfrm>
          <a:prstGeom prst="rect">
            <a:avLst/>
          </a:prstGeom>
          <a:ln w="0">
            <a:noFill/>
          </a:ln>
        </p:spPr>
      </p:pic>
      <p:pic>
        <p:nvPicPr>
          <p:cNvPr id="235" name="Imagem4" descr=""/>
          <p:cNvPicPr/>
          <p:nvPr/>
        </p:nvPicPr>
        <p:blipFill>
          <a:blip r:embed="rId4"/>
          <a:stretch/>
        </p:blipFill>
        <p:spPr>
          <a:xfrm>
            <a:off x="3168720" y="1402560"/>
            <a:ext cx="992880" cy="983880"/>
          </a:xfrm>
          <a:prstGeom prst="rect">
            <a:avLst/>
          </a:prstGeom>
          <a:ln w="0">
            <a:noFill/>
          </a:ln>
        </p:spPr>
      </p:pic>
      <p:pic>
        <p:nvPicPr>
          <p:cNvPr id="236" name="Imagem5" descr=""/>
          <p:cNvPicPr/>
          <p:nvPr/>
        </p:nvPicPr>
        <p:blipFill>
          <a:blip r:embed="rId5"/>
          <a:stretch/>
        </p:blipFill>
        <p:spPr>
          <a:xfrm>
            <a:off x="4488120" y="1363320"/>
            <a:ext cx="893160" cy="898200"/>
          </a:xfrm>
          <a:prstGeom prst="rect">
            <a:avLst/>
          </a:prstGeom>
          <a:ln w="0">
            <a:noFill/>
          </a:ln>
        </p:spPr>
      </p:pic>
      <p:sp>
        <p:nvSpPr>
          <p:cNvPr id="237" name="Retângulo3"/>
          <p:cNvSpPr/>
          <p:nvPr/>
        </p:nvSpPr>
        <p:spPr>
          <a:xfrm>
            <a:off x="387360" y="2437200"/>
            <a:ext cx="1190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Blender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Retângulo4"/>
          <p:cNvSpPr/>
          <p:nvPr/>
        </p:nvSpPr>
        <p:spPr>
          <a:xfrm>
            <a:off x="1646640" y="2439720"/>
            <a:ext cx="13669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Maya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Retângulo5"/>
          <p:cNvSpPr/>
          <p:nvPr/>
        </p:nvSpPr>
        <p:spPr>
          <a:xfrm>
            <a:off x="3085560" y="2439720"/>
            <a:ext cx="107604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Rhino 3D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Retângulo6"/>
          <p:cNvSpPr/>
          <p:nvPr/>
        </p:nvSpPr>
        <p:spPr>
          <a:xfrm>
            <a:off x="4161960" y="2439720"/>
            <a:ext cx="15127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Grasshopper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Retângulo7"/>
          <p:cNvSpPr/>
          <p:nvPr/>
        </p:nvSpPr>
        <p:spPr>
          <a:xfrm>
            <a:off x="5518800" y="2468160"/>
            <a:ext cx="129744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FreeCad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Retângulo8"/>
          <p:cNvSpPr/>
          <p:nvPr/>
        </p:nvSpPr>
        <p:spPr>
          <a:xfrm>
            <a:off x="246960" y="4056840"/>
            <a:ext cx="10206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Revit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Retângulo9"/>
          <p:cNvSpPr/>
          <p:nvPr/>
        </p:nvSpPr>
        <p:spPr>
          <a:xfrm>
            <a:off x="861120" y="4016880"/>
            <a:ext cx="25416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Dynamo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Imagem9" descr=""/>
          <p:cNvPicPr/>
          <p:nvPr/>
        </p:nvPicPr>
        <p:blipFill>
          <a:blip r:embed="rId6"/>
          <a:stretch/>
        </p:blipFill>
        <p:spPr>
          <a:xfrm>
            <a:off x="6816600" y="1363320"/>
            <a:ext cx="1506600" cy="779400"/>
          </a:xfrm>
          <a:prstGeom prst="rect">
            <a:avLst/>
          </a:prstGeom>
          <a:ln w="0">
            <a:noFill/>
          </a:ln>
        </p:spPr>
      </p:pic>
      <p:sp>
        <p:nvSpPr>
          <p:cNvPr id="245" name="Retângulo10"/>
          <p:cNvSpPr/>
          <p:nvPr/>
        </p:nvSpPr>
        <p:spPr>
          <a:xfrm>
            <a:off x="6882120" y="2468160"/>
            <a:ext cx="15127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ArcGIS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Retângulo11"/>
          <p:cNvSpPr/>
          <p:nvPr/>
        </p:nvSpPr>
        <p:spPr>
          <a:xfrm>
            <a:off x="8507160" y="2448000"/>
            <a:ext cx="151236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QGIS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Imagem11" descr=""/>
          <p:cNvPicPr/>
          <p:nvPr/>
        </p:nvPicPr>
        <p:blipFill>
          <a:blip r:embed="rId7"/>
          <a:stretch/>
        </p:blipFill>
        <p:spPr>
          <a:xfrm>
            <a:off x="3252600" y="3021840"/>
            <a:ext cx="573840" cy="988920"/>
          </a:xfrm>
          <a:prstGeom prst="rect">
            <a:avLst/>
          </a:prstGeom>
          <a:ln w="0">
            <a:noFill/>
          </a:ln>
        </p:spPr>
      </p:pic>
      <p:sp>
        <p:nvSpPr>
          <p:cNvPr id="248" name="Retângulo12"/>
          <p:cNvSpPr/>
          <p:nvPr/>
        </p:nvSpPr>
        <p:spPr>
          <a:xfrm>
            <a:off x="2901960" y="4004280"/>
            <a:ext cx="1291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FUSION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Imagem12" descr=""/>
          <p:cNvPicPr/>
          <p:nvPr/>
        </p:nvPicPr>
        <p:blipFill>
          <a:blip r:embed="rId8"/>
          <a:stretch/>
        </p:blipFill>
        <p:spPr>
          <a:xfrm>
            <a:off x="4010760" y="3013560"/>
            <a:ext cx="1706040" cy="1291320"/>
          </a:xfrm>
          <a:prstGeom prst="rect">
            <a:avLst/>
          </a:prstGeom>
          <a:ln w="0">
            <a:noFill/>
          </a:ln>
        </p:spPr>
      </p:pic>
      <p:pic>
        <p:nvPicPr>
          <p:cNvPr id="250" name="Imagem13" descr=""/>
          <p:cNvPicPr/>
          <p:nvPr/>
        </p:nvPicPr>
        <p:blipFill>
          <a:blip r:embed="rId9"/>
          <a:stretch/>
        </p:blipFill>
        <p:spPr>
          <a:xfrm>
            <a:off x="5618520" y="3039840"/>
            <a:ext cx="1222560" cy="915840"/>
          </a:xfrm>
          <a:prstGeom prst="rect">
            <a:avLst/>
          </a:prstGeom>
          <a:ln w="0">
            <a:noFill/>
          </a:ln>
        </p:spPr>
      </p:pic>
      <p:sp>
        <p:nvSpPr>
          <p:cNvPr id="251" name="Retângulo13"/>
          <p:cNvSpPr/>
          <p:nvPr/>
        </p:nvSpPr>
        <p:spPr>
          <a:xfrm>
            <a:off x="5469840" y="3938400"/>
            <a:ext cx="1649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Vectorworks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Imagem14" descr=""/>
          <p:cNvPicPr/>
          <p:nvPr/>
        </p:nvPicPr>
        <p:blipFill>
          <a:blip r:embed="rId10"/>
          <a:stretch/>
        </p:blipFill>
        <p:spPr>
          <a:xfrm>
            <a:off x="1578600" y="4368960"/>
            <a:ext cx="1025640" cy="1219320"/>
          </a:xfrm>
          <a:prstGeom prst="rect">
            <a:avLst/>
          </a:prstGeom>
          <a:ln w="0">
            <a:noFill/>
          </a:ln>
        </p:spPr>
      </p:pic>
      <p:pic>
        <p:nvPicPr>
          <p:cNvPr id="253" name="Imagem6" descr=""/>
          <p:cNvPicPr/>
          <p:nvPr/>
        </p:nvPicPr>
        <p:blipFill>
          <a:blip r:embed="rId11"/>
          <a:stretch/>
        </p:blipFill>
        <p:spPr>
          <a:xfrm>
            <a:off x="5568480" y="1243440"/>
            <a:ext cx="1248120" cy="1148400"/>
          </a:xfrm>
          <a:prstGeom prst="rect">
            <a:avLst/>
          </a:prstGeom>
          <a:ln w="0">
            <a:noFill/>
          </a:ln>
        </p:spPr>
      </p:pic>
      <p:pic>
        <p:nvPicPr>
          <p:cNvPr id="254" name="Imagem10" descr=""/>
          <p:cNvPicPr/>
          <p:nvPr/>
        </p:nvPicPr>
        <p:blipFill>
          <a:blip r:embed="rId12"/>
          <a:stretch/>
        </p:blipFill>
        <p:spPr>
          <a:xfrm>
            <a:off x="8155800" y="957600"/>
            <a:ext cx="1926360" cy="1728720"/>
          </a:xfrm>
          <a:prstGeom prst="rect">
            <a:avLst/>
          </a:prstGeom>
          <a:ln w="0">
            <a:noFill/>
          </a:ln>
        </p:spPr>
      </p:pic>
      <p:pic>
        <p:nvPicPr>
          <p:cNvPr id="255" name="Imagem16" descr=""/>
          <p:cNvPicPr/>
          <p:nvPr/>
        </p:nvPicPr>
        <p:blipFill>
          <a:blip r:embed="rId13"/>
          <a:stretch/>
        </p:blipFill>
        <p:spPr>
          <a:xfrm>
            <a:off x="7522200" y="3085560"/>
            <a:ext cx="515880" cy="884880"/>
          </a:xfrm>
          <a:prstGeom prst="rect">
            <a:avLst/>
          </a:prstGeom>
          <a:ln w="0">
            <a:noFill/>
          </a:ln>
        </p:spPr>
      </p:pic>
      <p:sp>
        <p:nvSpPr>
          <p:cNvPr id="256" name="Retângulo14"/>
          <p:cNvSpPr/>
          <p:nvPr/>
        </p:nvSpPr>
        <p:spPr>
          <a:xfrm>
            <a:off x="6875640" y="3940200"/>
            <a:ext cx="18061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IFC OPEN SHELL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Imagem17" descr=""/>
          <p:cNvPicPr/>
          <p:nvPr/>
        </p:nvPicPr>
        <p:blipFill>
          <a:blip r:embed="rId14"/>
          <a:stretch/>
        </p:blipFill>
        <p:spPr>
          <a:xfrm>
            <a:off x="8586360" y="2926080"/>
            <a:ext cx="1171800" cy="1146960"/>
          </a:xfrm>
          <a:prstGeom prst="rect">
            <a:avLst/>
          </a:prstGeom>
          <a:ln w="0">
            <a:noFill/>
          </a:ln>
        </p:spPr>
      </p:pic>
      <p:sp>
        <p:nvSpPr>
          <p:cNvPr id="258" name="Retângulo15"/>
          <p:cNvSpPr/>
          <p:nvPr/>
        </p:nvSpPr>
        <p:spPr>
          <a:xfrm>
            <a:off x="8323560" y="4010040"/>
            <a:ext cx="1649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KRITA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Imagem15" descr=""/>
          <p:cNvPicPr/>
          <p:nvPr/>
        </p:nvPicPr>
        <p:blipFill>
          <a:blip r:embed="rId15"/>
          <a:stretch/>
        </p:blipFill>
        <p:spPr>
          <a:xfrm>
            <a:off x="5704920" y="4307040"/>
            <a:ext cx="1170000" cy="1018800"/>
          </a:xfrm>
          <a:prstGeom prst="rect">
            <a:avLst/>
          </a:prstGeom>
          <a:ln w="0">
            <a:noFill/>
          </a:ln>
        </p:spPr>
      </p:pic>
      <p:sp>
        <p:nvSpPr>
          <p:cNvPr id="260" name="Retângulo16"/>
          <p:cNvSpPr/>
          <p:nvPr/>
        </p:nvSpPr>
        <p:spPr>
          <a:xfrm>
            <a:off x="5493240" y="5271840"/>
            <a:ext cx="1649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INKSCAPE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1" name="Imagem18" descr=""/>
          <p:cNvPicPr/>
          <p:nvPr/>
        </p:nvPicPr>
        <p:blipFill>
          <a:blip r:embed="rId16"/>
          <a:stretch/>
        </p:blipFill>
        <p:spPr>
          <a:xfrm>
            <a:off x="4417560" y="4335120"/>
            <a:ext cx="891720" cy="985680"/>
          </a:xfrm>
          <a:prstGeom prst="rect">
            <a:avLst/>
          </a:prstGeom>
          <a:ln w="0">
            <a:noFill/>
          </a:ln>
        </p:spPr>
      </p:pic>
      <p:sp>
        <p:nvSpPr>
          <p:cNvPr id="262" name="Retângulo17"/>
          <p:cNvSpPr/>
          <p:nvPr/>
        </p:nvSpPr>
        <p:spPr>
          <a:xfrm>
            <a:off x="4066560" y="5310000"/>
            <a:ext cx="1649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GODOT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Imagem19" descr=""/>
          <p:cNvPicPr/>
          <p:nvPr/>
        </p:nvPicPr>
        <p:blipFill>
          <a:blip r:embed="rId17"/>
          <a:stretch/>
        </p:blipFill>
        <p:spPr>
          <a:xfrm>
            <a:off x="7247160" y="4233600"/>
            <a:ext cx="1147680" cy="1253160"/>
          </a:xfrm>
          <a:prstGeom prst="rect">
            <a:avLst/>
          </a:prstGeom>
          <a:ln w="0">
            <a:noFill/>
          </a:ln>
        </p:spPr>
      </p:pic>
      <p:sp>
        <p:nvSpPr>
          <p:cNvPr id="264" name="Retângulo18"/>
          <p:cNvSpPr/>
          <p:nvPr/>
        </p:nvSpPr>
        <p:spPr>
          <a:xfrm>
            <a:off x="6936840" y="5310000"/>
            <a:ext cx="1649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GIMP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Imagem7" descr=""/>
          <p:cNvPicPr/>
          <p:nvPr/>
        </p:nvPicPr>
        <p:blipFill>
          <a:blip r:embed="rId18"/>
          <a:stretch/>
        </p:blipFill>
        <p:spPr>
          <a:xfrm>
            <a:off x="388080" y="2867040"/>
            <a:ext cx="1046880" cy="1082160"/>
          </a:xfrm>
          <a:prstGeom prst="rect">
            <a:avLst/>
          </a:prstGeom>
          <a:ln w="0">
            <a:noFill/>
          </a:ln>
        </p:spPr>
      </p:pic>
      <p:pic>
        <p:nvPicPr>
          <p:cNvPr id="266" name="Imagem8" descr=""/>
          <p:cNvPicPr/>
          <p:nvPr/>
        </p:nvPicPr>
        <p:blipFill>
          <a:blip r:embed="rId19"/>
          <a:srcRect l="23701" t="19929" r="26654" b="21661"/>
          <a:stretch/>
        </p:blipFill>
        <p:spPr>
          <a:xfrm>
            <a:off x="1650240" y="2822040"/>
            <a:ext cx="1017000" cy="1195920"/>
          </a:xfrm>
          <a:prstGeom prst="rect">
            <a:avLst/>
          </a:prstGeom>
          <a:ln w="0">
            <a:noFill/>
          </a:ln>
        </p:spPr>
      </p:pic>
      <p:pic>
        <p:nvPicPr>
          <p:cNvPr id="267" name="Imagem20" descr=""/>
          <p:cNvPicPr/>
          <p:nvPr/>
        </p:nvPicPr>
        <p:blipFill>
          <a:blip r:embed="rId20"/>
          <a:stretch/>
        </p:blipFill>
        <p:spPr>
          <a:xfrm>
            <a:off x="257760" y="4393440"/>
            <a:ext cx="938880" cy="932400"/>
          </a:xfrm>
          <a:prstGeom prst="rect">
            <a:avLst/>
          </a:prstGeom>
          <a:ln w="0">
            <a:noFill/>
          </a:ln>
        </p:spPr>
      </p:pic>
      <p:sp>
        <p:nvSpPr>
          <p:cNvPr id="268" name="Retângulo19"/>
          <p:cNvSpPr/>
          <p:nvPr/>
        </p:nvSpPr>
        <p:spPr>
          <a:xfrm>
            <a:off x="-197640" y="5270040"/>
            <a:ext cx="186516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3DS MAX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Imagem21" descr=""/>
          <p:cNvPicPr/>
          <p:nvPr/>
        </p:nvPicPr>
        <p:blipFill>
          <a:blip r:embed="rId21"/>
          <a:stretch/>
        </p:blipFill>
        <p:spPr>
          <a:xfrm>
            <a:off x="2782080" y="4374360"/>
            <a:ext cx="1362960" cy="911520"/>
          </a:xfrm>
          <a:prstGeom prst="rect">
            <a:avLst/>
          </a:prstGeom>
          <a:ln w="0">
            <a:noFill/>
          </a:ln>
        </p:spPr>
      </p:pic>
      <p:sp>
        <p:nvSpPr>
          <p:cNvPr id="270" name="Retângulo20"/>
          <p:cNvSpPr/>
          <p:nvPr/>
        </p:nvSpPr>
        <p:spPr>
          <a:xfrm>
            <a:off x="2583360" y="5310000"/>
            <a:ext cx="186516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UNIT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Imagem22" descr=""/>
          <p:cNvPicPr/>
          <p:nvPr/>
        </p:nvPicPr>
        <p:blipFill>
          <a:blip r:embed="rId22"/>
          <a:stretch/>
        </p:blipFill>
        <p:spPr>
          <a:xfrm>
            <a:off x="8697600" y="4425480"/>
            <a:ext cx="860760" cy="78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Imagem4" descr=""/>
          <p:cNvPicPr/>
          <p:nvPr/>
        </p:nvPicPr>
        <p:blipFill>
          <a:blip r:embed="rId1"/>
          <a:srcRect l="0" t="0" r="0" b="6560"/>
          <a:stretch/>
        </p:blipFill>
        <p:spPr>
          <a:xfrm>
            <a:off x="720" y="1440"/>
            <a:ext cx="10078200" cy="5296320"/>
          </a:xfrm>
          <a:prstGeom prst="rect">
            <a:avLst/>
          </a:prstGeom>
          <a:ln w="0">
            <a:noFill/>
          </a:ln>
        </p:spPr>
      </p:pic>
      <p:sp>
        <p:nvSpPr>
          <p:cNvPr id="274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MODELAGEM PARAMÉTRICA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Imagem1" descr=""/>
          <p:cNvPicPr/>
          <p:nvPr/>
        </p:nvPicPr>
        <p:blipFill>
          <a:blip r:embed="rId2"/>
          <a:stretch/>
        </p:blipFill>
        <p:spPr>
          <a:xfrm>
            <a:off x="0" y="1301760"/>
            <a:ext cx="4017960" cy="3967200"/>
          </a:xfrm>
          <a:prstGeom prst="rect">
            <a:avLst/>
          </a:prstGeom>
          <a:ln w="0">
            <a:noFill/>
          </a:ln>
        </p:spPr>
      </p:pic>
      <p:grpSp>
        <p:nvGrpSpPr>
          <p:cNvPr id="276" name="Grupo1"/>
          <p:cNvGrpSpPr/>
          <p:nvPr/>
        </p:nvGrpSpPr>
        <p:grpSpPr>
          <a:xfrm>
            <a:off x="3874680" y="1771560"/>
            <a:ext cx="2224440" cy="3292200"/>
            <a:chOff x="3874680" y="1771560"/>
            <a:chExt cx="2224440" cy="3292200"/>
          </a:xfrm>
        </p:grpSpPr>
        <p:pic>
          <p:nvPicPr>
            <p:cNvPr id="277" name="Imagem3" descr=""/>
            <p:cNvPicPr/>
            <p:nvPr/>
          </p:nvPicPr>
          <p:blipFill>
            <a:blip r:embed="rId3"/>
            <a:srcRect l="57271" t="25647" r="24691" b="18052"/>
            <a:stretch/>
          </p:blipFill>
          <p:spPr>
            <a:xfrm>
              <a:off x="3874680" y="1771560"/>
              <a:ext cx="2224080" cy="329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8" name="Linha2"/>
            <p:cNvSpPr/>
            <p:nvPr/>
          </p:nvSpPr>
          <p:spPr>
            <a:xfrm>
              <a:off x="3874680" y="2222280"/>
              <a:ext cx="2224440" cy="360"/>
            </a:xfrm>
            <a:prstGeom prst="line">
              <a:avLst/>
            </a:prstGeom>
            <a:ln w="6350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9" name="Linha1"/>
            <p:cNvSpPr/>
            <p:nvPr/>
          </p:nvSpPr>
          <p:spPr>
            <a:xfrm>
              <a:off x="3874680" y="2837160"/>
              <a:ext cx="2224440" cy="360"/>
            </a:xfrm>
            <a:prstGeom prst="line">
              <a:avLst/>
            </a:prstGeom>
            <a:ln w="6350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80" name="Imagem2" descr=""/>
          <p:cNvPicPr/>
          <p:nvPr/>
        </p:nvPicPr>
        <p:blipFill>
          <a:blip r:embed="rId4"/>
          <a:srcRect l="27509" t="0" r="17040" b="0"/>
          <a:stretch/>
        </p:blipFill>
        <p:spPr>
          <a:xfrm>
            <a:off x="6386040" y="1309320"/>
            <a:ext cx="3515760" cy="37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2" name="Imagem4" descr=""/>
          <p:cNvPicPr/>
          <p:nvPr/>
        </p:nvPicPr>
        <p:blipFill>
          <a:blip r:embed="rId1"/>
          <a:srcRect l="0" t="0" r="0" b="6560"/>
          <a:stretch/>
        </p:blipFill>
        <p:spPr>
          <a:xfrm>
            <a:off x="720" y="1440"/>
            <a:ext cx="10078200" cy="5296320"/>
          </a:xfrm>
          <a:prstGeom prst="rect">
            <a:avLst/>
          </a:prstGeom>
          <a:ln w="0">
            <a:noFill/>
          </a:ln>
        </p:spPr>
      </p:pic>
      <p:sp>
        <p:nvSpPr>
          <p:cNvPr id="283" name="Retângulo1"/>
          <p:cNvSpPr/>
          <p:nvPr/>
        </p:nvSpPr>
        <p:spPr>
          <a:xfrm>
            <a:off x="318600" y="50688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O UNIVERSÓ É O LIMITE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aixaTexto1"/>
          <p:cNvSpPr/>
          <p:nvPr/>
        </p:nvSpPr>
        <p:spPr>
          <a:xfrm>
            <a:off x="6840" y="5294160"/>
            <a:ext cx="1007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https://www.blog.pythonlibrary.org/2019/04/11/python-used-to-take-photo-of-black-hole/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CaixaTexto2"/>
          <p:cNvSpPr/>
          <p:nvPr/>
        </p:nvSpPr>
        <p:spPr>
          <a:xfrm>
            <a:off x="1865520" y="1375560"/>
            <a:ext cx="618948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Python Used to Take Photo of Black Hole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Imagem1" descr=""/>
          <p:cNvPicPr/>
          <p:nvPr/>
        </p:nvPicPr>
        <p:blipFill>
          <a:blip r:embed="rId2"/>
          <a:srcRect l="20973" t="18664" r="8141" b="6158"/>
          <a:stretch/>
        </p:blipFill>
        <p:spPr>
          <a:xfrm>
            <a:off x="215280" y="1891800"/>
            <a:ext cx="5452920" cy="3250800"/>
          </a:xfrm>
          <a:prstGeom prst="rect">
            <a:avLst/>
          </a:prstGeom>
          <a:ln w="0">
            <a:noFill/>
          </a:ln>
        </p:spPr>
      </p:pic>
      <p:pic>
        <p:nvPicPr>
          <p:cNvPr id="287" name="Imagem2" descr=""/>
          <p:cNvPicPr/>
          <p:nvPr/>
        </p:nvPicPr>
        <p:blipFill>
          <a:blip r:embed="rId3"/>
          <a:stretch/>
        </p:blipFill>
        <p:spPr>
          <a:xfrm>
            <a:off x="5916240" y="2224440"/>
            <a:ext cx="3821040" cy="279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Retângulo1"/>
          <p:cNvSpPr/>
          <p:nvPr/>
        </p:nvSpPr>
        <p:spPr>
          <a:xfrm>
            <a:off x="215280" y="-39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 algn="ctr"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MODELOS GEOMÉTRICOS TRADICIONAIS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Imagem1" descr=""/>
          <p:cNvPicPr/>
          <p:nvPr/>
        </p:nvPicPr>
        <p:blipFill>
          <a:blip r:embed="rId1"/>
          <a:stretch/>
        </p:blipFill>
        <p:spPr>
          <a:xfrm>
            <a:off x="280800" y="789480"/>
            <a:ext cx="3306600" cy="2907360"/>
          </a:xfrm>
          <a:prstGeom prst="rect">
            <a:avLst/>
          </a:prstGeom>
          <a:ln w="0">
            <a:noFill/>
          </a:ln>
        </p:spPr>
      </p:pic>
      <p:pic>
        <p:nvPicPr>
          <p:cNvPr id="124" name="Imagem3" descr=""/>
          <p:cNvPicPr/>
          <p:nvPr/>
        </p:nvPicPr>
        <p:blipFill>
          <a:blip r:embed="rId2"/>
          <a:stretch/>
        </p:blipFill>
        <p:spPr>
          <a:xfrm>
            <a:off x="3866400" y="843120"/>
            <a:ext cx="6044760" cy="4107600"/>
          </a:xfrm>
          <a:prstGeom prst="rect">
            <a:avLst/>
          </a:prstGeom>
          <a:ln w="0">
            <a:noFill/>
          </a:ln>
        </p:spPr>
      </p:pic>
      <p:pic>
        <p:nvPicPr>
          <p:cNvPr id="125" name="Imagem2" descr=""/>
          <p:cNvPicPr/>
          <p:nvPr/>
        </p:nvPicPr>
        <p:blipFill>
          <a:blip r:embed="rId3"/>
          <a:srcRect l="5299" t="1998" r="5559" b="25822"/>
          <a:stretch/>
        </p:blipFill>
        <p:spPr>
          <a:xfrm>
            <a:off x="310680" y="3731400"/>
            <a:ext cx="3228480" cy="1833480"/>
          </a:xfrm>
          <a:prstGeom prst="rect">
            <a:avLst/>
          </a:prstGeom>
          <a:ln w="0">
            <a:noFill/>
          </a:ln>
        </p:spPr>
      </p:pic>
      <p:sp>
        <p:nvSpPr>
          <p:cNvPr id="126" name="CaixaTexto1"/>
          <p:cNvSpPr/>
          <p:nvPr/>
        </p:nvSpPr>
        <p:spPr>
          <a:xfrm>
            <a:off x="5054040" y="5022720"/>
            <a:ext cx="45608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 cap="all">
                <a:solidFill>
                  <a:srgbClr val="2a9d8f"/>
                </a:solidFill>
                <a:latin typeface="Arial Rounded MT Bold"/>
                <a:ea typeface="DejaVu Sans"/>
              </a:rPr>
              <a:t>FONTE: PUIG-BOADA, I.; ARIBAU, A. L’eglesia de la colonia Güell. Barcelona: Lumen, 1976.</a:t>
            </a:r>
            <a:r>
              <a:rPr b="0" lang="pt-BR" sz="1800" spc="-1" strike="noStrike" cap="all">
                <a:solidFill>
                  <a:srgbClr val="2a9d8f"/>
                </a:solidFill>
                <a:latin typeface="Arial Rounded MT Bold"/>
                <a:ea typeface="DejaVu Sans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3" descr=""/>
          <p:cNvPicPr/>
          <p:nvPr/>
        </p:nvPicPr>
        <p:blipFill>
          <a:blip r:embed="rId1"/>
          <a:stretch/>
        </p:blipFill>
        <p:spPr>
          <a:xfrm>
            <a:off x="5018400" y="1771560"/>
            <a:ext cx="904680" cy="947520"/>
          </a:xfrm>
          <a:prstGeom prst="rect">
            <a:avLst/>
          </a:prstGeom>
          <a:ln w="0">
            <a:noFill/>
          </a:ln>
        </p:spPr>
      </p:pic>
      <p:sp>
        <p:nvSpPr>
          <p:cNvPr id="128" name="Retângulo6"/>
          <p:cNvSpPr/>
          <p:nvPr/>
        </p:nvSpPr>
        <p:spPr>
          <a:xfrm>
            <a:off x="4942080" y="2779920"/>
            <a:ext cx="1345680" cy="5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Blaise Pascal (1623-1662)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Imagem4" descr=""/>
          <p:cNvPicPr/>
          <p:nvPr/>
        </p:nvPicPr>
        <p:blipFill>
          <a:blip r:embed="rId2"/>
          <a:stretch/>
        </p:blipFill>
        <p:spPr>
          <a:xfrm>
            <a:off x="6669360" y="1771560"/>
            <a:ext cx="828360" cy="1047240"/>
          </a:xfrm>
          <a:prstGeom prst="rect">
            <a:avLst/>
          </a:prstGeom>
          <a:ln w="0">
            <a:noFill/>
          </a:ln>
        </p:spPr>
      </p:pic>
      <p:pic>
        <p:nvPicPr>
          <p:cNvPr id="130" name="Imagem1" descr=""/>
          <p:cNvPicPr/>
          <p:nvPr/>
        </p:nvPicPr>
        <p:blipFill>
          <a:blip r:embed="rId3"/>
          <a:stretch/>
        </p:blipFill>
        <p:spPr>
          <a:xfrm>
            <a:off x="2055960" y="1770480"/>
            <a:ext cx="1062000" cy="945720"/>
          </a:xfrm>
          <a:prstGeom prst="rect">
            <a:avLst/>
          </a:prstGeom>
          <a:ln w="0">
            <a:noFill/>
          </a:ln>
        </p:spPr>
      </p:pic>
      <p:sp>
        <p:nvSpPr>
          <p:cNvPr id="131" name="Retângulo1"/>
          <p:cNvSpPr/>
          <p:nvPr/>
        </p:nvSpPr>
        <p:spPr>
          <a:xfrm>
            <a:off x="1969200" y="2757960"/>
            <a:ext cx="134388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Máquina de  Anticítera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(87 AC)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Retângulo2"/>
          <p:cNvSpPr/>
          <p:nvPr/>
        </p:nvSpPr>
        <p:spPr>
          <a:xfrm>
            <a:off x="6379200" y="2819520"/>
            <a:ext cx="1553400" cy="8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Gottfried Wilhelm Leibniz (1646-1726)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Imagem2" descr=""/>
          <p:cNvPicPr/>
          <p:nvPr/>
        </p:nvPicPr>
        <p:blipFill>
          <a:blip r:embed="rId4"/>
          <a:stretch/>
        </p:blipFill>
        <p:spPr>
          <a:xfrm>
            <a:off x="3690000" y="1778040"/>
            <a:ext cx="718560" cy="877680"/>
          </a:xfrm>
          <a:prstGeom prst="rect">
            <a:avLst/>
          </a:prstGeom>
          <a:ln w="0">
            <a:noFill/>
          </a:ln>
        </p:spPr>
      </p:pic>
      <p:sp>
        <p:nvSpPr>
          <p:cNvPr id="134" name="Retângulo3"/>
          <p:cNvSpPr/>
          <p:nvPr/>
        </p:nvSpPr>
        <p:spPr>
          <a:xfrm>
            <a:off x="3389760" y="2818080"/>
            <a:ext cx="134568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Wilhelm Schickard (1592-1635)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Retângulo9"/>
          <p:cNvSpPr/>
          <p:nvPr/>
        </p:nvSpPr>
        <p:spPr>
          <a:xfrm>
            <a:off x="1791360" y="1625760"/>
            <a:ext cx="6117840" cy="2852640"/>
          </a:xfrm>
          <a:prstGeom prst="rect">
            <a:avLst/>
          </a:prstGeom>
          <a:noFill/>
          <a:ln w="25400">
            <a:solidFill>
              <a:srgbClr val="206f9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Retângulo11"/>
          <p:cNvSpPr/>
          <p:nvPr/>
        </p:nvSpPr>
        <p:spPr>
          <a:xfrm>
            <a:off x="1791360" y="4478760"/>
            <a:ext cx="6117840" cy="337320"/>
          </a:xfrm>
          <a:prstGeom prst="rect">
            <a:avLst/>
          </a:prstGeom>
          <a:noFill/>
          <a:ln w="25400">
            <a:solidFill>
              <a:srgbClr val="206f9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Calculadoras Mecânicas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Retângulo14"/>
          <p:cNvSpPr/>
          <p:nvPr/>
        </p:nvSpPr>
        <p:spPr>
          <a:xfrm>
            <a:off x="317520" y="545400"/>
            <a:ext cx="688824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PRECURSORES DA COMPUTAÇÃO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Imagem5" descr=""/>
          <p:cNvPicPr/>
          <p:nvPr/>
        </p:nvPicPr>
        <p:blipFill>
          <a:blip r:embed="rId5"/>
          <a:srcRect l="0" t="0" r="0" b="7688"/>
          <a:stretch/>
        </p:blipFill>
        <p:spPr>
          <a:xfrm>
            <a:off x="720" y="1440"/>
            <a:ext cx="10078200" cy="523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tângulo14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PRECURSORES DA COMPUTAÇÃO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Retângulo1"/>
          <p:cNvSpPr/>
          <p:nvPr/>
        </p:nvSpPr>
        <p:spPr>
          <a:xfrm>
            <a:off x="4282920" y="2561040"/>
            <a:ext cx="1345680" cy="5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Ada Lovelace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(1815-1852)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tângulo2"/>
          <p:cNvSpPr/>
          <p:nvPr/>
        </p:nvSpPr>
        <p:spPr>
          <a:xfrm>
            <a:off x="5788080" y="2561040"/>
            <a:ext cx="174600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Charles Babbage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(1792-1871)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Imagem1" descr=""/>
          <p:cNvPicPr/>
          <p:nvPr/>
        </p:nvPicPr>
        <p:blipFill>
          <a:blip r:embed="rId1"/>
          <a:srcRect l="0" t="0" r="0" b="19758"/>
          <a:stretch/>
        </p:blipFill>
        <p:spPr>
          <a:xfrm>
            <a:off x="2735640" y="1749600"/>
            <a:ext cx="863280" cy="1046160"/>
          </a:xfrm>
          <a:prstGeom prst="rect">
            <a:avLst/>
          </a:prstGeom>
          <a:ln w="0">
            <a:noFill/>
          </a:ln>
        </p:spPr>
      </p:pic>
      <p:sp>
        <p:nvSpPr>
          <p:cNvPr id="143" name="Retângulo3"/>
          <p:cNvSpPr/>
          <p:nvPr/>
        </p:nvSpPr>
        <p:spPr>
          <a:xfrm>
            <a:off x="2165400" y="2878560"/>
            <a:ext cx="2128680" cy="91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Joseph Marie Jacquard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(1752-1834)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Retângulo4"/>
          <p:cNvSpPr/>
          <p:nvPr/>
        </p:nvSpPr>
        <p:spPr>
          <a:xfrm>
            <a:off x="2294280" y="1602000"/>
            <a:ext cx="1848600" cy="2387160"/>
          </a:xfrm>
          <a:prstGeom prst="rect">
            <a:avLst/>
          </a:prstGeom>
          <a:noFill/>
          <a:ln w="25400">
            <a:solidFill>
              <a:srgbClr val="206f9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Retângulo5"/>
          <p:cNvSpPr/>
          <p:nvPr/>
        </p:nvSpPr>
        <p:spPr>
          <a:xfrm>
            <a:off x="2294280" y="3990960"/>
            <a:ext cx="1848600" cy="825120"/>
          </a:xfrm>
          <a:prstGeom prst="rect">
            <a:avLst/>
          </a:prstGeom>
          <a:noFill/>
          <a:ln w="25400">
            <a:solidFill>
              <a:srgbClr val="206f9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Tear mecânico com leitura automática de cartões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Retângulo6"/>
          <p:cNvSpPr/>
          <p:nvPr/>
        </p:nvSpPr>
        <p:spPr>
          <a:xfrm>
            <a:off x="4227840" y="1609560"/>
            <a:ext cx="3306240" cy="2336400"/>
          </a:xfrm>
          <a:prstGeom prst="rect">
            <a:avLst/>
          </a:prstGeom>
          <a:noFill/>
          <a:ln w="25400">
            <a:solidFill>
              <a:srgbClr val="206f9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Retângulo7"/>
          <p:cNvSpPr/>
          <p:nvPr/>
        </p:nvSpPr>
        <p:spPr>
          <a:xfrm>
            <a:off x="4227840" y="3946680"/>
            <a:ext cx="3306240" cy="853560"/>
          </a:xfrm>
          <a:prstGeom prst="rect">
            <a:avLst/>
          </a:prstGeom>
          <a:noFill/>
          <a:ln w="25400">
            <a:solidFill>
              <a:srgbClr val="206f9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Criadores do primeiro computador programável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Imagem2" descr=""/>
          <p:cNvPicPr/>
          <p:nvPr/>
        </p:nvPicPr>
        <p:blipFill>
          <a:blip r:embed="rId2"/>
          <a:stretch/>
        </p:blipFill>
        <p:spPr>
          <a:xfrm>
            <a:off x="4594320" y="1732320"/>
            <a:ext cx="764640" cy="766080"/>
          </a:xfrm>
          <a:prstGeom prst="rect">
            <a:avLst/>
          </a:prstGeom>
          <a:ln w="0">
            <a:noFill/>
          </a:ln>
        </p:spPr>
      </p:pic>
      <p:pic>
        <p:nvPicPr>
          <p:cNvPr id="149" name="Imagem3" descr=""/>
          <p:cNvPicPr/>
          <p:nvPr/>
        </p:nvPicPr>
        <p:blipFill>
          <a:blip r:embed="rId3"/>
          <a:stretch/>
        </p:blipFill>
        <p:spPr>
          <a:xfrm>
            <a:off x="6278760" y="1732320"/>
            <a:ext cx="642240" cy="764640"/>
          </a:xfrm>
          <a:prstGeom prst="rect">
            <a:avLst/>
          </a:prstGeom>
          <a:ln w="0">
            <a:noFill/>
          </a:ln>
        </p:spPr>
      </p:pic>
      <p:pic>
        <p:nvPicPr>
          <p:cNvPr id="150" name="Imagem4" descr=""/>
          <p:cNvPicPr/>
          <p:nvPr/>
        </p:nvPicPr>
        <p:blipFill>
          <a:blip r:embed="rId4"/>
          <a:srcRect l="0" t="0" r="0" b="7688"/>
          <a:stretch/>
        </p:blipFill>
        <p:spPr>
          <a:xfrm>
            <a:off x="720" y="1440"/>
            <a:ext cx="10078200" cy="523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tângulo14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PRIMEIROS COMPUTADORES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Imagem4" descr=""/>
          <p:cNvPicPr/>
          <p:nvPr/>
        </p:nvPicPr>
        <p:blipFill>
          <a:blip r:embed="rId1"/>
          <a:srcRect l="0" t="0" r="0" b="6782"/>
          <a:stretch/>
        </p:blipFill>
        <p:spPr>
          <a:xfrm>
            <a:off x="720" y="1440"/>
            <a:ext cx="10078200" cy="5283360"/>
          </a:xfrm>
          <a:prstGeom prst="rect">
            <a:avLst/>
          </a:prstGeom>
          <a:ln w="0">
            <a:noFill/>
          </a:ln>
        </p:spPr>
      </p:pic>
      <p:pic>
        <p:nvPicPr>
          <p:cNvPr id="153" name="Imagem2" descr=""/>
          <p:cNvPicPr/>
          <p:nvPr/>
        </p:nvPicPr>
        <p:blipFill>
          <a:blip r:embed="rId2"/>
          <a:stretch/>
        </p:blipFill>
        <p:spPr>
          <a:xfrm>
            <a:off x="276120" y="1755000"/>
            <a:ext cx="3024000" cy="2216520"/>
          </a:xfrm>
          <a:prstGeom prst="rect">
            <a:avLst/>
          </a:prstGeom>
          <a:ln w="0">
            <a:noFill/>
          </a:ln>
        </p:spPr>
      </p:pic>
      <p:sp>
        <p:nvSpPr>
          <p:cNvPr id="154" name="Retângulo1"/>
          <p:cNvSpPr/>
          <p:nvPr/>
        </p:nvSpPr>
        <p:spPr>
          <a:xfrm>
            <a:off x="714960" y="4161960"/>
            <a:ext cx="2082960" cy="10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Z3 (Réplica) Konrad Zuse - 1939/1941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Imagem1" descr=""/>
          <p:cNvPicPr/>
          <p:nvPr/>
        </p:nvPicPr>
        <p:blipFill>
          <a:blip r:embed="rId3"/>
          <a:stretch/>
        </p:blipFill>
        <p:spPr>
          <a:xfrm>
            <a:off x="3731400" y="1793880"/>
            <a:ext cx="3228480" cy="2152440"/>
          </a:xfrm>
          <a:prstGeom prst="rect">
            <a:avLst/>
          </a:prstGeom>
          <a:ln w="0">
            <a:noFill/>
          </a:ln>
        </p:spPr>
      </p:pic>
      <p:sp>
        <p:nvSpPr>
          <p:cNvPr id="156" name="Retângulo2"/>
          <p:cNvSpPr/>
          <p:nvPr/>
        </p:nvSpPr>
        <p:spPr>
          <a:xfrm>
            <a:off x="4135680" y="4146480"/>
            <a:ext cx="2082960" cy="10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COLOSSUS ALAN TURING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1943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Imagem3" descr=""/>
          <p:cNvPicPr/>
          <p:nvPr/>
        </p:nvPicPr>
        <p:blipFill>
          <a:blip r:embed="rId4"/>
          <a:stretch/>
        </p:blipFill>
        <p:spPr>
          <a:xfrm>
            <a:off x="7247160" y="1749960"/>
            <a:ext cx="2726280" cy="2169360"/>
          </a:xfrm>
          <a:prstGeom prst="rect">
            <a:avLst/>
          </a:prstGeom>
          <a:ln w="0">
            <a:noFill/>
          </a:ln>
        </p:spPr>
      </p:pic>
      <p:sp>
        <p:nvSpPr>
          <p:cNvPr id="158" name="Retângulo3"/>
          <p:cNvSpPr/>
          <p:nvPr/>
        </p:nvSpPr>
        <p:spPr>
          <a:xfrm>
            <a:off x="7603560" y="4161960"/>
            <a:ext cx="2082960" cy="10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ENIAC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John Mauchly e J. Presper Eckert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1945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tângulo14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PRIMEIROS COMPUTADORES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Imagem4" descr=""/>
          <p:cNvPicPr/>
          <p:nvPr/>
        </p:nvPicPr>
        <p:blipFill>
          <a:blip r:embed="rId1"/>
          <a:srcRect l="0" t="0" r="0" b="6321"/>
          <a:stretch/>
        </p:blipFill>
        <p:spPr>
          <a:xfrm>
            <a:off x="720" y="1440"/>
            <a:ext cx="10078200" cy="5309640"/>
          </a:xfrm>
          <a:prstGeom prst="rect">
            <a:avLst/>
          </a:prstGeom>
          <a:ln w="0">
            <a:noFill/>
          </a:ln>
        </p:spPr>
      </p:pic>
      <p:pic>
        <p:nvPicPr>
          <p:cNvPr id="161" name="Imagem1" descr=""/>
          <p:cNvPicPr/>
          <p:nvPr/>
        </p:nvPicPr>
        <p:blipFill>
          <a:blip r:embed="rId2"/>
          <a:stretch/>
        </p:blipFill>
        <p:spPr>
          <a:xfrm>
            <a:off x="330120" y="1722240"/>
            <a:ext cx="3831120" cy="2574000"/>
          </a:xfrm>
          <a:prstGeom prst="rect">
            <a:avLst/>
          </a:prstGeom>
          <a:ln w="0">
            <a:noFill/>
          </a:ln>
        </p:spPr>
      </p:pic>
      <p:sp>
        <p:nvSpPr>
          <p:cNvPr id="162" name="Retângulo1"/>
          <p:cNvSpPr/>
          <p:nvPr/>
        </p:nvSpPr>
        <p:spPr>
          <a:xfrm>
            <a:off x="844560" y="4425480"/>
            <a:ext cx="2872440" cy="10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Manchester Baby - 1945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Frederic C. Williams, Tom Kilburn e Geoff Tootill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Retângulo2"/>
          <p:cNvSpPr/>
          <p:nvPr/>
        </p:nvSpPr>
        <p:spPr>
          <a:xfrm>
            <a:off x="4575960" y="4480560"/>
            <a:ext cx="473544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Arquitetura de von Neumann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1945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Imagem2" descr=""/>
          <p:cNvPicPr/>
          <p:nvPr/>
        </p:nvPicPr>
        <p:blipFill>
          <a:blip r:embed="rId3"/>
          <a:stretch/>
        </p:blipFill>
        <p:spPr>
          <a:xfrm>
            <a:off x="5418360" y="1291680"/>
            <a:ext cx="3550680" cy="322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tângulo14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PRIMEIRAS LINGUAGENS DE PORGRAMAÇÃO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Imagem4" descr=""/>
          <p:cNvPicPr/>
          <p:nvPr/>
        </p:nvPicPr>
        <p:blipFill>
          <a:blip r:embed="rId1"/>
          <a:srcRect l="0" t="0" r="0" b="7232"/>
          <a:stretch/>
        </p:blipFill>
        <p:spPr>
          <a:xfrm>
            <a:off x="720" y="1440"/>
            <a:ext cx="10078200" cy="5258160"/>
          </a:xfrm>
          <a:prstGeom prst="rect">
            <a:avLst/>
          </a:prstGeom>
          <a:ln w="0">
            <a:noFill/>
          </a:ln>
        </p:spPr>
      </p:pic>
      <p:pic>
        <p:nvPicPr>
          <p:cNvPr id="167" name="Imagem1" descr=""/>
          <p:cNvPicPr/>
          <p:nvPr/>
        </p:nvPicPr>
        <p:blipFill>
          <a:blip r:embed="rId2"/>
          <a:srcRect l="0" t="0" r="0" b="24303"/>
          <a:stretch/>
        </p:blipFill>
        <p:spPr>
          <a:xfrm>
            <a:off x="2010240" y="2065680"/>
            <a:ext cx="2365560" cy="1401840"/>
          </a:xfrm>
          <a:prstGeom prst="rect">
            <a:avLst/>
          </a:prstGeom>
          <a:ln w="0">
            <a:noFill/>
          </a:ln>
        </p:spPr>
      </p:pic>
      <p:sp>
        <p:nvSpPr>
          <p:cNvPr id="168" name="Retângulo1"/>
          <p:cNvSpPr/>
          <p:nvPr/>
        </p:nvSpPr>
        <p:spPr>
          <a:xfrm>
            <a:off x="7560" y="5018400"/>
            <a:ext cx="208296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Grace Hopper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(1906 -1992)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Imagem2" descr=""/>
          <p:cNvPicPr/>
          <p:nvPr/>
        </p:nvPicPr>
        <p:blipFill>
          <a:blip r:embed="rId3"/>
          <a:stretch/>
        </p:blipFill>
        <p:spPr>
          <a:xfrm>
            <a:off x="539640" y="3568680"/>
            <a:ext cx="1012320" cy="1449360"/>
          </a:xfrm>
          <a:prstGeom prst="rect">
            <a:avLst/>
          </a:prstGeom>
          <a:ln w="0">
            <a:noFill/>
          </a:ln>
        </p:spPr>
      </p:pic>
      <p:sp>
        <p:nvSpPr>
          <p:cNvPr id="170" name="Retângulo2"/>
          <p:cNvSpPr/>
          <p:nvPr/>
        </p:nvSpPr>
        <p:spPr>
          <a:xfrm>
            <a:off x="2108160" y="5041800"/>
            <a:ext cx="208260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John Backus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(1924 -2007)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Imagem3" descr=""/>
          <p:cNvPicPr/>
          <p:nvPr/>
        </p:nvPicPr>
        <p:blipFill>
          <a:blip r:embed="rId4"/>
          <a:srcRect l="0" t="0" r="12913" b="0"/>
          <a:stretch/>
        </p:blipFill>
        <p:spPr>
          <a:xfrm>
            <a:off x="2298600" y="3568680"/>
            <a:ext cx="1707840" cy="1471680"/>
          </a:xfrm>
          <a:prstGeom prst="rect">
            <a:avLst/>
          </a:prstGeom>
          <a:ln w="0">
            <a:noFill/>
          </a:ln>
        </p:spPr>
      </p:pic>
      <p:sp>
        <p:nvSpPr>
          <p:cNvPr id="172" name="Retângulo3"/>
          <p:cNvSpPr/>
          <p:nvPr/>
        </p:nvSpPr>
        <p:spPr>
          <a:xfrm>
            <a:off x="6727680" y="5010120"/>
            <a:ext cx="208260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Dennis Ritchie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(1941 -2011)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Imagem5" descr=""/>
          <p:cNvPicPr/>
          <p:nvPr/>
        </p:nvPicPr>
        <p:blipFill>
          <a:blip r:embed="rId5"/>
          <a:srcRect l="1591" t="0" r="12154" b="0"/>
          <a:stretch/>
        </p:blipFill>
        <p:spPr>
          <a:xfrm>
            <a:off x="4470480" y="3578400"/>
            <a:ext cx="1992240" cy="1447560"/>
          </a:xfrm>
          <a:prstGeom prst="rect">
            <a:avLst/>
          </a:prstGeom>
          <a:ln w="0">
            <a:noFill/>
          </a:ln>
        </p:spPr>
      </p:pic>
      <p:sp>
        <p:nvSpPr>
          <p:cNvPr id="174" name="Retângulo4"/>
          <p:cNvSpPr/>
          <p:nvPr/>
        </p:nvSpPr>
        <p:spPr>
          <a:xfrm>
            <a:off x="4535640" y="5027760"/>
            <a:ext cx="208260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John McCarthy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(1927 -2011)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Imagem6" descr=""/>
          <p:cNvPicPr/>
          <p:nvPr/>
        </p:nvPicPr>
        <p:blipFill>
          <a:blip r:embed="rId6"/>
          <a:stretch/>
        </p:blipFill>
        <p:spPr>
          <a:xfrm>
            <a:off x="168120" y="1968480"/>
            <a:ext cx="1768680" cy="1523520"/>
          </a:xfrm>
          <a:prstGeom prst="rect">
            <a:avLst/>
          </a:prstGeom>
          <a:ln w="0">
            <a:noFill/>
          </a:ln>
        </p:spPr>
      </p:pic>
      <p:sp>
        <p:nvSpPr>
          <p:cNvPr id="176" name="Retângulo5"/>
          <p:cNvSpPr/>
          <p:nvPr/>
        </p:nvSpPr>
        <p:spPr>
          <a:xfrm>
            <a:off x="3960" y="1395000"/>
            <a:ext cx="2046240" cy="91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wrap="none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Flow-Matic / COBOL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Imagem7" descr=""/>
          <p:cNvPicPr/>
          <p:nvPr/>
        </p:nvPicPr>
        <p:blipFill>
          <a:blip r:embed="rId7"/>
          <a:stretch/>
        </p:blipFill>
        <p:spPr>
          <a:xfrm>
            <a:off x="4376880" y="2152800"/>
            <a:ext cx="2081880" cy="575640"/>
          </a:xfrm>
          <a:prstGeom prst="rect">
            <a:avLst/>
          </a:prstGeom>
          <a:ln w="0">
            <a:noFill/>
          </a:ln>
        </p:spPr>
      </p:pic>
      <p:sp>
        <p:nvSpPr>
          <p:cNvPr id="178" name="Retângulo6"/>
          <p:cNvSpPr/>
          <p:nvPr/>
        </p:nvSpPr>
        <p:spPr>
          <a:xfrm>
            <a:off x="4908600" y="1397160"/>
            <a:ext cx="973080" cy="64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LISP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1958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Imagem8" descr=""/>
          <p:cNvPicPr/>
          <p:nvPr/>
        </p:nvPicPr>
        <p:blipFill>
          <a:blip r:embed="rId8"/>
          <a:srcRect l="0" t="0" r="0" b="37457"/>
          <a:stretch/>
        </p:blipFill>
        <p:spPr>
          <a:xfrm>
            <a:off x="6534000" y="1964160"/>
            <a:ext cx="2498400" cy="1411200"/>
          </a:xfrm>
          <a:prstGeom prst="rect">
            <a:avLst/>
          </a:prstGeom>
          <a:ln w="0">
            <a:noFill/>
          </a:ln>
        </p:spPr>
      </p:pic>
      <p:sp>
        <p:nvSpPr>
          <p:cNvPr id="180" name="Retângulo7"/>
          <p:cNvSpPr/>
          <p:nvPr/>
        </p:nvSpPr>
        <p:spPr>
          <a:xfrm>
            <a:off x="6730920" y="1397160"/>
            <a:ext cx="1774440" cy="64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1972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Retângulo8"/>
          <p:cNvSpPr/>
          <p:nvPr/>
        </p:nvSpPr>
        <p:spPr>
          <a:xfrm>
            <a:off x="2654280" y="1395000"/>
            <a:ext cx="1236600" cy="64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FORTRAN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1954/1957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Imagem9" descr=""/>
          <p:cNvPicPr/>
          <p:nvPr/>
        </p:nvPicPr>
        <p:blipFill>
          <a:blip r:embed="rId9"/>
          <a:stretch/>
        </p:blipFill>
        <p:spPr>
          <a:xfrm>
            <a:off x="7048440" y="3457440"/>
            <a:ext cx="1234800" cy="152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aixaTexto1"/>
          <p:cNvSpPr/>
          <p:nvPr/>
        </p:nvSpPr>
        <p:spPr>
          <a:xfrm>
            <a:off x="358920" y="3852000"/>
            <a:ext cx="1882440" cy="131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60840" bIns="45000" anchor="t">
            <a:noAutofit/>
          </a:bodyPr>
          <a:p>
            <a:pPr>
              <a:lnSpc>
                <a:spcPct val="93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Alan Turing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1912 - 1954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Imagem1" descr=""/>
          <p:cNvPicPr/>
          <p:nvPr/>
        </p:nvPicPr>
        <p:blipFill>
          <a:blip r:embed="rId1"/>
          <a:stretch/>
        </p:blipFill>
        <p:spPr>
          <a:xfrm>
            <a:off x="2823840" y="1291680"/>
            <a:ext cx="2055240" cy="3099240"/>
          </a:xfrm>
          <a:prstGeom prst="rect">
            <a:avLst/>
          </a:prstGeom>
          <a:ln w="0">
            <a:noFill/>
          </a:ln>
        </p:spPr>
      </p:pic>
      <p:pic>
        <p:nvPicPr>
          <p:cNvPr id="185" name="Imagem3" descr=""/>
          <p:cNvPicPr/>
          <p:nvPr/>
        </p:nvPicPr>
        <p:blipFill>
          <a:blip r:embed="rId2"/>
          <a:stretch/>
        </p:blipFill>
        <p:spPr>
          <a:xfrm>
            <a:off x="286920" y="1631880"/>
            <a:ext cx="1944000" cy="2314080"/>
          </a:xfrm>
          <a:prstGeom prst="rect">
            <a:avLst/>
          </a:prstGeom>
          <a:ln w="0">
            <a:noFill/>
          </a:ln>
        </p:spPr>
      </p:pic>
      <p:sp>
        <p:nvSpPr>
          <p:cNvPr id="186" name="CaixaTexto3"/>
          <p:cNvSpPr/>
          <p:nvPr/>
        </p:nvSpPr>
        <p:spPr>
          <a:xfrm>
            <a:off x="1937520" y="4509720"/>
            <a:ext cx="3816000" cy="8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63000" bIns="45000" anchor="t">
            <a:noAutofit/>
          </a:bodyPr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Replica do  computador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Bombe (Alan Turing - 1939)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Imagem2" descr=""/>
          <p:cNvPicPr/>
          <p:nvPr/>
        </p:nvPicPr>
        <p:blipFill>
          <a:blip r:embed="rId3"/>
          <a:srcRect l="40772" t="0" r="0" b="0"/>
          <a:stretch/>
        </p:blipFill>
        <p:spPr>
          <a:xfrm>
            <a:off x="5668560" y="1338120"/>
            <a:ext cx="3874320" cy="3325680"/>
          </a:xfrm>
          <a:prstGeom prst="rect">
            <a:avLst/>
          </a:prstGeom>
          <a:ln w="0">
            <a:noFill/>
          </a:ln>
        </p:spPr>
      </p:pic>
      <p:sp>
        <p:nvSpPr>
          <p:cNvPr id="188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PADRÕES DE TURING - 1952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Imagem4" descr=""/>
          <p:cNvPicPr/>
          <p:nvPr/>
        </p:nvPicPr>
        <p:blipFill>
          <a:blip r:embed="rId4"/>
          <a:srcRect l="0" t="0" r="0" b="6098"/>
          <a:stretch/>
        </p:blipFill>
        <p:spPr>
          <a:xfrm>
            <a:off x="720" y="1440"/>
            <a:ext cx="10078200" cy="532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m1" descr=""/>
          <p:cNvPicPr/>
          <p:nvPr/>
        </p:nvPicPr>
        <p:blipFill>
          <a:blip r:embed="rId1"/>
          <a:stretch/>
        </p:blipFill>
        <p:spPr>
          <a:xfrm>
            <a:off x="286920" y="1434960"/>
            <a:ext cx="3228480" cy="2152440"/>
          </a:xfrm>
          <a:prstGeom prst="rect">
            <a:avLst/>
          </a:prstGeom>
          <a:ln w="0">
            <a:noFill/>
          </a:ln>
        </p:spPr>
      </p:pic>
      <p:pic>
        <p:nvPicPr>
          <p:cNvPr id="191" name="Imagem2" descr=""/>
          <p:cNvPicPr/>
          <p:nvPr/>
        </p:nvPicPr>
        <p:blipFill>
          <a:blip r:embed="rId2"/>
          <a:stretch/>
        </p:blipFill>
        <p:spPr>
          <a:xfrm>
            <a:off x="3684240" y="1434960"/>
            <a:ext cx="3634560" cy="2152440"/>
          </a:xfrm>
          <a:prstGeom prst="rect">
            <a:avLst/>
          </a:prstGeom>
          <a:ln w="0">
            <a:noFill/>
          </a:ln>
        </p:spPr>
      </p:pic>
      <p:pic>
        <p:nvPicPr>
          <p:cNvPr id="192" name="Imagem4" descr=""/>
          <p:cNvPicPr/>
          <p:nvPr/>
        </p:nvPicPr>
        <p:blipFill>
          <a:blip r:embed="rId3"/>
          <a:stretch/>
        </p:blipFill>
        <p:spPr>
          <a:xfrm>
            <a:off x="286920" y="3651120"/>
            <a:ext cx="3228480" cy="1865160"/>
          </a:xfrm>
          <a:prstGeom prst="rect">
            <a:avLst/>
          </a:prstGeom>
          <a:ln w="0">
            <a:noFill/>
          </a:ln>
        </p:spPr>
      </p:pic>
      <p:pic>
        <p:nvPicPr>
          <p:cNvPr id="193" name="Imagem3" descr=""/>
          <p:cNvPicPr/>
          <p:nvPr/>
        </p:nvPicPr>
        <p:blipFill>
          <a:blip r:embed="rId4"/>
          <a:srcRect l="0" t="0" r="0" b="24899"/>
          <a:stretch/>
        </p:blipFill>
        <p:spPr>
          <a:xfrm>
            <a:off x="3700080" y="3659400"/>
            <a:ext cx="3727800" cy="1865160"/>
          </a:xfrm>
          <a:prstGeom prst="rect">
            <a:avLst/>
          </a:prstGeom>
          <a:ln w="0">
            <a:noFill/>
          </a:ln>
        </p:spPr>
      </p:pic>
      <p:sp>
        <p:nvSpPr>
          <p:cNvPr id="194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IVAN SUTHERLAND - SKETCHPAD - 1962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Imagem5" descr=""/>
          <p:cNvPicPr/>
          <p:nvPr/>
        </p:nvPicPr>
        <p:blipFill>
          <a:blip r:embed="rId5"/>
          <a:srcRect l="0" t="0" r="0" b="7688"/>
          <a:stretch/>
        </p:blipFill>
        <p:spPr>
          <a:xfrm>
            <a:off x="720" y="1440"/>
            <a:ext cx="10078200" cy="523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LibreOffice/7.5.5.2$Windows_X86_64 LibreOffice_project/ca8fe7424262805f223b9a2334bc7181abbcbf5e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2020-03-10T19:30:37Z</dcterms:created>
  <dc:creator/>
  <dc:description/>
  <dc:language>pt-BR</dc:language>
  <cp:lastModifiedBy>FERNANDO</cp:lastModifiedBy>
  <dcterms:modified xsi:type="dcterms:W3CDTF">2020-09-11T16:55:53Z</dcterms:modified>
  <cp:revision>0</cp:revision>
  <dc:subject/>
  <dc:title/>
</cp:coreProperties>
</file>